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665" r:id="rId2"/>
    <p:sldId id="638" r:id="rId3"/>
    <p:sldId id="668" r:id="rId4"/>
    <p:sldId id="666" r:id="rId5"/>
    <p:sldId id="664" r:id="rId6"/>
    <p:sldId id="653" r:id="rId7"/>
    <p:sldId id="655" r:id="rId8"/>
    <p:sldId id="654" r:id="rId9"/>
    <p:sldId id="669" r:id="rId10"/>
    <p:sldId id="639" r:id="rId11"/>
    <p:sldId id="607" r:id="rId12"/>
    <p:sldId id="671" r:id="rId13"/>
    <p:sldId id="670" r:id="rId1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FFCC00"/>
    <a:srgbClr val="A50021"/>
    <a:srgbClr val="000000"/>
    <a:srgbClr val="FFFFCC"/>
    <a:srgbClr val="FFCC99"/>
    <a:srgbClr val="6EF62A"/>
    <a:srgbClr val="ED1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7" autoAdjust="0"/>
  </p:normalViewPr>
  <p:slideViewPr>
    <p:cSldViewPr>
      <p:cViewPr varScale="1">
        <p:scale>
          <a:sx n="47" d="100"/>
          <a:sy n="47" d="100"/>
        </p:scale>
        <p:origin x="186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2"/>
    </p:cViewPr>
  </p:sorterViewPr>
  <p:notesViewPr>
    <p:cSldViewPr>
      <p:cViewPr varScale="1">
        <p:scale>
          <a:sx n="59" d="100"/>
          <a:sy n="59" d="100"/>
        </p:scale>
        <p:origin x="-201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DAABCF-5172-8D1C-33F1-01601EB19D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770FF-9CCA-3958-C9FF-BD86E23F6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2F7BFE-55AC-49CB-B238-51F0F1F2B84B}" type="datetimeFigureOut">
              <a:rPr lang="en-US"/>
              <a:pPr>
                <a:defRPr/>
              </a:pPr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454C0-284A-6E2A-0D86-E99E3FA4E5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77B49-B783-0CB9-222F-E9A761EF3D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8C59464-5795-485B-8BA9-18F49AB71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6B481BC-8FFC-ADFA-0CBA-928F080DBE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D1A23C5-C68B-6853-5B2E-4013BF9F71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AEA30381-8096-82D4-6DB5-D9E5D8987F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3A722B5-C4F8-3041-4197-40F4F98ED3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DA651879-0037-02F9-F6BE-855E82C19B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7AAC7927-D6DD-8904-5785-86FA17CF9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26E6F01-BEC4-43C2-8CD8-A5F77D6EB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1882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6712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5113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2226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9377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5124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213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04830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4560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9172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79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aertner@wels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D5BFDD1-710E-279D-68C5-82DF103BCC2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5697" y="762000"/>
            <a:ext cx="9110662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 b="1" dirty="0">
                <a:solidFill>
                  <a:srgbClr val="993300"/>
                </a:solidFill>
              </a:rPr>
              <a:t>Serving </a:t>
            </a:r>
            <a:br>
              <a:rPr lang="en-US" altLang="en-US" sz="7200" b="1" dirty="0">
                <a:solidFill>
                  <a:srgbClr val="993300"/>
                </a:solidFill>
              </a:rPr>
            </a:br>
            <a:r>
              <a:rPr lang="en-US" altLang="en-US" sz="7200" b="1" dirty="0">
                <a:solidFill>
                  <a:srgbClr val="993300"/>
                </a:solidFill>
              </a:rPr>
              <a:t>the </a:t>
            </a:r>
            <a:br>
              <a:rPr lang="en-US" altLang="en-US" sz="7200" b="1" dirty="0">
                <a:solidFill>
                  <a:srgbClr val="993300"/>
                </a:solidFill>
              </a:rPr>
            </a:br>
            <a:r>
              <a:rPr lang="en-US" altLang="en-US" sz="7200" b="1" dirty="0">
                <a:solidFill>
                  <a:srgbClr val="993300"/>
                </a:solidFill>
              </a:rPr>
              <a:t>underserved</a:t>
            </a:r>
            <a:br>
              <a:rPr lang="en-US" altLang="en-US" sz="2400" dirty="0">
                <a:solidFill>
                  <a:srgbClr val="993300"/>
                </a:solidFill>
              </a:rPr>
            </a:br>
            <a:br>
              <a:rPr lang="en-US" altLang="en-US" sz="2400" dirty="0">
                <a:solidFill>
                  <a:srgbClr val="993300"/>
                </a:solidFill>
              </a:rPr>
            </a:br>
            <a:r>
              <a:rPr lang="en-US" altLang="en-US" sz="2400" dirty="0">
                <a:solidFill>
                  <a:srgbClr val="993300"/>
                </a:solidFill>
              </a:rPr>
              <a:t>Joel Gaertner</a:t>
            </a:r>
            <a:br>
              <a:rPr lang="en-US" altLang="en-US" sz="2400" dirty="0">
                <a:solidFill>
                  <a:srgbClr val="993300"/>
                </a:solidFill>
              </a:rPr>
            </a:br>
            <a:r>
              <a:rPr lang="en-US" altLang="en-US" sz="2400" dirty="0">
                <a:solidFill>
                  <a:srgbClr val="993300"/>
                </a:solidFill>
              </a:rPr>
              <a:t>WELS Special Ministries</a:t>
            </a:r>
            <a:endParaRPr lang="en-US" altLang="en-US" sz="7200" b="1" dirty="0">
              <a:solidFill>
                <a:srgbClr val="993300"/>
              </a:solidFill>
            </a:endParaRPr>
          </a:p>
        </p:txBody>
      </p:sp>
      <p:sp>
        <p:nvSpPr>
          <p:cNvPr id="26627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65A3F680-3138-1A06-1B65-B9E0BB17BD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1F444E6D-95BF-207B-6CDA-D29C42B3C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8E9033D-8EE3-64BC-CB8F-C58FDE8A990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85800" y="7620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solidFill>
                  <a:srgbClr val="993300"/>
                </a:solidFill>
              </a:rPr>
              <a:t>Confirmation</a:t>
            </a:r>
          </a:p>
        </p:txBody>
      </p:sp>
      <p:sp>
        <p:nvSpPr>
          <p:cNvPr id="32771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8CD7A0DF-5A2F-7100-5DF8-8C9DDB906F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01889899-6374-762D-A790-6BAACBF602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3" name="Picture 6" descr="F:\Udisk\pix\JCM\Leah Wachholz confirmation\Leah parents pastor and teacher.JPG">
            <a:extLst>
              <a:ext uri="{FF2B5EF4-FFF2-40B4-BE49-F238E27FC236}">
                <a16:creationId xmlns:a16="http://schemas.microsoft.com/office/drawing/2014/main" id="{5E59DF1F-0924-CD17-9C59-01E157F6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00" y="-10972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>
            <a:extLst>
              <a:ext uri="{FF2B5EF4-FFF2-40B4-BE49-F238E27FC236}">
                <a16:creationId xmlns:a16="http://schemas.microsoft.com/office/drawing/2014/main" id="{016CF1F0-FBEA-E6E7-627C-24885F9F2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>
            <a:extLst>
              <a:ext uri="{FF2B5EF4-FFF2-40B4-BE49-F238E27FC236}">
                <a16:creationId xmlns:a16="http://schemas.microsoft.com/office/drawing/2014/main" id="{2BDA7A3F-E70C-9181-F120-97B15FD81A4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9144000" cy="6858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br>
              <a:rPr lang="en-US" sz="5400" dirty="0"/>
            </a:br>
            <a:r>
              <a:rPr lang="en-US" sz="5400" dirty="0"/>
              <a:t>1 in 10 people in the US is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deaf or hard of hearing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As people age, that increases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to 1 in 3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819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BDA20C3A-4B1A-658C-C35E-B3A8968ED3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02548AB5-919E-7C70-4FCD-5231D57C80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034DC-8A28-EA82-5170-9A5476A16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>
            <a:extLst>
              <a:ext uri="{FF2B5EF4-FFF2-40B4-BE49-F238E27FC236}">
                <a16:creationId xmlns:a16="http://schemas.microsoft.com/office/drawing/2014/main" id="{E2E66A1D-84BD-E260-4FD6-EE46C0E7200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9144000" cy="6858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br>
              <a:rPr lang="en-US" sz="5400" dirty="0"/>
            </a:br>
            <a:r>
              <a:rPr lang="en-US" dirty="0"/>
              <a:t>Approximately 7 million people in the United States have vision impairment.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This includes 1 million with blindness.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That is 2-3% of the regular population</a:t>
            </a:r>
            <a:br>
              <a:rPr lang="en-US" dirty="0"/>
            </a:br>
            <a:r>
              <a:rPr lang="en-US" dirty="0"/>
              <a:t>6% of people 65 and older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819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C1A627FA-9ED8-B743-F489-E7400988FA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86EBADAF-A9E2-2A8F-8E16-D67D36D3EB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380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A9524-9D45-D5AB-0801-53B204098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>
            <a:extLst>
              <a:ext uri="{FF2B5EF4-FFF2-40B4-BE49-F238E27FC236}">
                <a16:creationId xmlns:a16="http://schemas.microsoft.com/office/drawing/2014/main" id="{54253308-9C17-5C09-4AFF-7C8701AD0CC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9144000" cy="6858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WELS Special Ministries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https://wels.net/serving-you/christian-life/special-ministries/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Joel Gaertner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joel.gaertner@wels.net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920-517-0381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819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91CBA775-994E-4B84-0226-93E8E51EE5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AF4752A6-2D9E-6EC3-5EC5-97E6ED693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6453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2CA6478-C66C-EB3D-0A63-887E35F7452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62000" y="0"/>
            <a:ext cx="7772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6000">
                <a:solidFill>
                  <a:srgbClr val="000000"/>
                </a:solidFill>
              </a:rPr>
              <a:t>“The King will reply, ‘Truly I tell you, whatever you did for one of </a:t>
            </a:r>
            <a:r>
              <a:rPr lang="en-US" altLang="en-US" sz="6000" u="sng">
                <a:solidFill>
                  <a:srgbClr val="000000"/>
                </a:solidFill>
              </a:rPr>
              <a:t>the least of these </a:t>
            </a:r>
            <a:r>
              <a:rPr lang="en-US" altLang="en-US" sz="6000">
                <a:solidFill>
                  <a:srgbClr val="000000"/>
                </a:solidFill>
              </a:rPr>
              <a:t>brothers and sisters of mine, you did for me.’” </a:t>
            </a:r>
            <a:br>
              <a:rPr lang="en-US" altLang="en-US" sz="6000">
                <a:solidFill>
                  <a:srgbClr val="000000"/>
                </a:solidFill>
              </a:rPr>
            </a:br>
            <a:r>
              <a:rPr lang="en-US" altLang="en-US" sz="6000">
                <a:solidFill>
                  <a:srgbClr val="000000"/>
                </a:solidFill>
              </a:rPr>
              <a:t>(Matthew 25:40)</a:t>
            </a:r>
            <a:endParaRPr lang="en-US" altLang="en-US" sz="6000" b="1">
              <a:solidFill>
                <a:srgbClr val="993300"/>
              </a:solidFill>
            </a:endParaRPr>
          </a:p>
        </p:txBody>
      </p:sp>
      <p:sp>
        <p:nvSpPr>
          <p:cNvPr id="25603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FACE0C13-1BC0-F1F9-1E50-202B4012C5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F57448BB-0B62-CD2C-062C-4B1C9EBBC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D872E7-0E79-FF26-71BD-54ED67232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67836C0-09CE-8E89-B984-14F7457AED0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338" y="1981200"/>
            <a:ext cx="8534400" cy="345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 b="1">
                <a:solidFill>
                  <a:srgbClr val="993300"/>
                </a:solidFill>
              </a:rPr>
              <a:t>Who are </a:t>
            </a:r>
            <a:br>
              <a:rPr lang="en-US" altLang="en-US" sz="7200" b="1">
                <a:solidFill>
                  <a:srgbClr val="993300"/>
                </a:solidFill>
              </a:rPr>
            </a:br>
            <a:r>
              <a:rPr lang="en-US" altLang="en-US" sz="7200" b="1">
                <a:solidFill>
                  <a:srgbClr val="993300"/>
                </a:solidFill>
              </a:rPr>
              <a:t>“the least of these”?</a:t>
            </a:r>
          </a:p>
        </p:txBody>
      </p:sp>
      <p:sp>
        <p:nvSpPr>
          <p:cNvPr id="26627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94A47443-5743-80A9-2FBB-B87200C0C9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110D0D5D-4D16-7FD6-6F8D-F85355013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7598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A80DBD0-3E6B-715C-E4CF-32D15DBB1C7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62000" y="533400"/>
            <a:ext cx="77724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sz="2800" b="1" dirty="0">
                <a:solidFill>
                  <a:srgbClr val="993300"/>
                </a:solidFill>
              </a:rPr>
            </a:br>
            <a:br>
              <a:rPr lang="en-US" altLang="en-US" sz="2800" b="1" dirty="0">
                <a:solidFill>
                  <a:srgbClr val="993300"/>
                </a:solidFill>
              </a:rPr>
            </a:br>
            <a:r>
              <a:rPr lang="en-US" altLang="en-US" sz="3200" b="1" dirty="0">
                <a:solidFill>
                  <a:srgbClr val="993300"/>
                </a:solidFill>
              </a:rPr>
              <a:t>The Poor</a:t>
            </a:r>
            <a:br>
              <a:rPr lang="en-US" altLang="en-US" sz="3200" b="1" dirty="0">
                <a:solidFill>
                  <a:srgbClr val="993300"/>
                </a:solidFill>
              </a:rPr>
            </a:br>
            <a:r>
              <a:rPr lang="en-US" altLang="en-US" sz="3200" b="1" dirty="0">
                <a:solidFill>
                  <a:srgbClr val="993300"/>
                </a:solidFill>
              </a:rPr>
              <a:t>Children</a:t>
            </a:r>
            <a:br>
              <a:rPr lang="en-US" altLang="en-US" sz="3200" b="1" dirty="0">
                <a:solidFill>
                  <a:srgbClr val="993300"/>
                </a:solidFill>
              </a:rPr>
            </a:br>
            <a:r>
              <a:rPr lang="en-US" altLang="en-US" sz="3200" b="1" dirty="0">
                <a:solidFill>
                  <a:srgbClr val="993300"/>
                </a:solidFill>
              </a:rPr>
              <a:t>Elderly </a:t>
            </a:r>
            <a:br>
              <a:rPr lang="en-US" altLang="en-US" sz="3200" b="1" dirty="0">
                <a:solidFill>
                  <a:srgbClr val="993300"/>
                </a:solidFill>
              </a:rPr>
            </a:br>
            <a:r>
              <a:rPr lang="en-US" altLang="en-US" sz="3200" b="1" dirty="0">
                <a:solidFill>
                  <a:srgbClr val="993300"/>
                </a:solidFill>
              </a:rPr>
              <a:t>Addicts</a:t>
            </a:r>
            <a:br>
              <a:rPr lang="en-US" altLang="en-US" sz="3200" b="1" dirty="0">
                <a:solidFill>
                  <a:srgbClr val="993300"/>
                </a:solidFill>
              </a:rPr>
            </a:br>
            <a:r>
              <a:rPr lang="en-US" altLang="en-US" sz="3200" b="1" dirty="0">
                <a:solidFill>
                  <a:srgbClr val="993300"/>
                </a:solidFill>
              </a:rPr>
              <a:t>Those who are abused</a:t>
            </a:r>
            <a:br>
              <a:rPr lang="en-US" altLang="en-US" sz="3200" b="1" dirty="0">
                <a:solidFill>
                  <a:srgbClr val="993300"/>
                </a:solidFill>
              </a:rPr>
            </a:br>
            <a:r>
              <a:rPr lang="en-US" altLang="en-US" sz="3200" b="1" dirty="0">
                <a:solidFill>
                  <a:srgbClr val="993300"/>
                </a:solidFill>
              </a:rPr>
              <a:t>Those with special needs </a:t>
            </a:r>
            <a:br>
              <a:rPr lang="en-US" altLang="en-US" sz="3200" b="1" dirty="0">
                <a:solidFill>
                  <a:srgbClr val="993300"/>
                </a:solidFill>
              </a:rPr>
            </a:br>
            <a:r>
              <a:rPr lang="en-US" altLang="en-US" sz="3200" b="1" dirty="0">
                <a:solidFill>
                  <a:srgbClr val="993300"/>
                </a:solidFill>
              </a:rPr>
              <a:t>&amp; other disabilities</a:t>
            </a:r>
          </a:p>
        </p:txBody>
      </p:sp>
      <p:sp>
        <p:nvSpPr>
          <p:cNvPr id="27651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048A383C-0E76-8763-BC17-3FB33D3328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76A69D02-AA69-509D-1AF3-587377B0D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7CF3CB6-16C6-3CC1-47BB-89101D1C0D1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62000" y="25146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 b="1">
                <a:solidFill>
                  <a:srgbClr val="993300"/>
                </a:solidFill>
              </a:rPr>
              <a:t>8 million</a:t>
            </a:r>
          </a:p>
        </p:txBody>
      </p:sp>
      <p:sp>
        <p:nvSpPr>
          <p:cNvPr id="29699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D79C63E4-5FF7-4394-3408-7A14717CC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ECEF1104-3C67-8BC0-A24B-5A6F3E912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F36DBEF-BBA6-8EC4-024C-213D813710C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62000" y="2514600"/>
            <a:ext cx="77724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 b="1">
                <a:solidFill>
                  <a:srgbClr val="993300"/>
                </a:solidFill>
              </a:rPr>
              <a:t>8 million</a:t>
            </a:r>
            <a:br>
              <a:rPr lang="en-US" altLang="en-US" sz="7200" b="1">
                <a:solidFill>
                  <a:srgbClr val="993300"/>
                </a:solidFill>
              </a:rPr>
            </a:br>
            <a:r>
              <a:rPr lang="en-US" altLang="en-US" sz="3600" b="1">
                <a:solidFill>
                  <a:srgbClr val="993300"/>
                </a:solidFill>
              </a:rPr>
              <a:t>80 % of the 10 million individuals with </a:t>
            </a:r>
            <a:br>
              <a:rPr lang="en-US" altLang="en-US" sz="3600" b="1">
                <a:solidFill>
                  <a:srgbClr val="993300"/>
                </a:solidFill>
              </a:rPr>
            </a:br>
            <a:r>
              <a:rPr lang="en-US" altLang="en-US" sz="3600" b="1">
                <a:solidFill>
                  <a:srgbClr val="993300"/>
                </a:solidFill>
              </a:rPr>
              <a:t>special needs in the US</a:t>
            </a:r>
            <a:endParaRPr lang="en-US" altLang="en-US" sz="7200" b="1">
              <a:solidFill>
                <a:srgbClr val="993300"/>
              </a:solidFill>
            </a:endParaRPr>
          </a:p>
        </p:txBody>
      </p:sp>
      <p:sp>
        <p:nvSpPr>
          <p:cNvPr id="30723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E202E140-A293-54CD-7408-EEB3A3798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66CEDF90-46A8-D036-F503-0F6084486E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891462A-E464-97FF-C9C9-887B3830650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62000" y="2514600"/>
            <a:ext cx="77724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 b="1">
                <a:solidFill>
                  <a:srgbClr val="993300"/>
                </a:solidFill>
              </a:rPr>
              <a:t>8 million</a:t>
            </a:r>
            <a:br>
              <a:rPr lang="en-US" altLang="en-US" sz="7200" b="1">
                <a:solidFill>
                  <a:srgbClr val="993300"/>
                </a:solidFill>
              </a:rPr>
            </a:br>
            <a:r>
              <a:rPr lang="en-US" altLang="en-US" sz="3600" b="1">
                <a:solidFill>
                  <a:srgbClr val="993300"/>
                </a:solidFill>
              </a:rPr>
              <a:t>80 % of the 10 million individuals with </a:t>
            </a:r>
            <a:br>
              <a:rPr lang="en-US" altLang="en-US" sz="3600" b="1">
                <a:solidFill>
                  <a:srgbClr val="993300"/>
                </a:solidFill>
              </a:rPr>
            </a:br>
            <a:r>
              <a:rPr lang="en-US" altLang="en-US" sz="3600" b="1">
                <a:solidFill>
                  <a:srgbClr val="993300"/>
                </a:solidFill>
              </a:rPr>
              <a:t>special needs in the US</a:t>
            </a:r>
            <a:br>
              <a:rPr lang="en-US" altLang="en-US" sz="3600" b="1">
                <a:solidFill>
                  <a:srgbClr val="993300"/>
                </a:solidFill>
              </a:rPr>
            </a:br>
            <a:r>
              <a:rPr lang="en-US" altLang="en-US" sz="3600" b="1">
                <a:solidFill>
                  <a:srgbClr val="993300"/>
                </a:solidFill>
              </a:rPr>
              <a:t>do not feel welcomed in church</a:t>
            </a:r>
            <a:endParaRPr lang="en-US" altLang="en-US" sz="7200" b="1">
              <a:solidFill>
                <a:srgbClr val="993300"/>
              </a:solidFill>
            </a:endParaRPr>
          </a:p>
        </p:txBody>
      </p:sp>
      <p:sp>
        <p:nvSpPr>
          <p:cNvPr id="31747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B03B9709-9E6E-7245-586C-A057A80DCA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731E073F-82C0-FF9E-6107-1956D6C21B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63A516D-8DB2-85DD-AA90-7B7B8D536D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85800" y="7620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solidFill>
                  <a:srgbClr val="993300"/>
                </a:solidFill>
              </a:rPr>
              <a:t>How and what I learned from Debbie</a:t>
            </a:r>
          </a:p>
        </p:txBody>
      </p:sp>
      <p:sp>
        <p:nvSpPr>
          <p:cNvPr id="33795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4368297B-E00D-6CD9-DE78-337D35E6E9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6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5232519E-09C7-92F4-BB14-A20DBFA0BA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3797" name="Picture 6" descr="F:\Udisk\pix\JCM\Leah Wachholz confirmation\Leah parents pastor and teacher.JPG">
            <a:extLst>
              <a:ext uri="{FF2B5EF4-FFF2-40B4-BE49-F238E27FC236}">
                <a16:creationId xmlns:a16="http://schemas.microsoft.com/office/drawing/2014/main" id="{D4D02CB6-899C-843B-1FC6-DF418424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00" y="-10972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B549E-D5BA-A0D9-93A4-B187521AE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420" y="1642717"/>
            <a:ext cx="3231160" cy="35725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00F88-1B76-7813-59C1-2F25A9E92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4047FD62-6DBD-F019-85D7-957A9AC4C27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85800" y="762000"/>
            <a:ext cx="7772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solidFill>
                  <a:srgbClr val="993300"/>
                </a:solidFill>
              </a:rPr>
              <a:t>Baptism</a:t>
            </a:r>
          </a:p>
        </p:txBody>
      </p:sp>
      <p:sp>
        <p:nvSpPr>
          <p:cNvPr id="33795" name="AutoShape 2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376775C1-D609-C946-96C8-91E16F78A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6" name="AutoShape 4" descr="https://owa.tlha.org/owa/attachment.ashx?id=RgAAAABOSysMdR9eQYB9E%2bmQ5M%2b4BwAoTY%2bcIQP2Q7HyYNjuZ77EALxDam3ZAAAoTY%2bcIQP2Q7HyYNjuZ77EALxE7BwUAAAJ&amp;attcnt=1&amp;attid0=EABtCejZyosxTrKDXnT8TKPi">
            <a:extLst>
              <a:ext uri="{FF2B5EF4-FFF2-40B4-BE49-F238E27FC236}">
                <a16:creationId xmlns:a16="http://schemas.microsoft.com/office/drawing/2014/main" id="{C4184BA3-9B45-4B51-6B6E-5E238CFDBC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3797" name="Picture 6" descr="F:\Udisk\pix\JCM\Leah Wachholz confirmation\Leah parents pastor and teacher.JPG">
            <a:extLst>
              <a:ext uri="{FF2B5EF4-FFF2-40B4-BE49-F238E27FC236}">
                <a16:creationId xmlns:a16="http://schemas.microsoft.com/office/drawing/2014/main" id="{A8260575-31AE-7CEB-4142-0E20985C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00" y="-10972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">
            <a:extLst>
              <a:ext uri="{FF2B5EF4-FFF2-40B4-BE49-F238E27FC236}">
                <a16:creationId xmlns:a16="http://schemas.microsoft.com/office/drawing/2014/main" id="{3E83D275-FACC-F083-48D6-3B626FB5C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8834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5634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">
      <a:dk1>
        <a:srgbClr val="000099"/>
      </a:dk1>
      <a:lt1>
        <a:srgbClr val="FFFFFF"/>
      </a:lt1>
      <a:dk2>
        <a:srgbClr val="860043"/>
      </a:dk2>
      <a:lt2>
        <a:srgbClr val="808080"/>
      </a:lt2>
      <a:accent1>
        <a:srgbClr val="CC3300"/>
      </a:accent1>
      <a:accent2>
        <a:srgbClr val="800000"/>
      </a:accent2>
      <a:accent3>
        <a:srgbClr val="FFFFFF"/>
      </a:accent3>
      <a:accent4>
        <a:srgbClr val="000082"/>
      </a:accent4>
      <a:accent5>
        <a:srgbClr val="E2ADAA"/>
      </a:accent5>
      <a:accent6>
        <a:srgbClr val="730000"/>
      </a:accent6>
      <a:hlink>
        <a:srgbClr val="005000"/>
      </a:hlink>
      <a:folHlink>
        <a:srgbClr val="B2B2B2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66065</TotalTime>
  <Words>239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</vt:lpstr>
      <vt:lpstr>Trebuchet MS</vt:lpstr>
      <vt:lpstr>Blank</vt:lpstr>
      <vt:lpstr>Serving  the  underserved  Joel Gaertner WELS Special Ministries</vt:lpstr>
      <vt:lpstr>“The King will reply, ‘Truly I tell you, whatever you did for one of the least of these brothers and sisters of mine, you did for me.’”  (Matthew 25:40)</vt:lpstr>
      <vt:lpstr>Who are  “the least of these”?</vt:lpstr>
      <vt:lpstr>  The Poor Children Elderly  Addicts Those who are abused Those with special needs  &amp; other disabilities</vt:lpstr>
      <vt:lpstr>8 million</vt:lpstr>
      <vt:lpstr>8 million 80 % of the 10 million individuals with  special needs in the US</vt:lpstr>
      <vt:lpstr>8 million 80 % of the 10 million individuals with  special needs in the US do not feel welcomed in church</vt:lpstr>
      <vt:lpstr>How and what I learned from Debbie</vt:lpstr>
      <vt:lpstr>Baptism</vt:lpstr>
      <vt:lpstr>Confirmation</vt:lpstr>
      <vt:lpstr> 1 in 10 people in the US is deaf or hard of hearing  As people age, that increases to 1 in 3 </vt:lpstr>
      <vt:lpstr> Approximately 7 million people in the United States have vision impairment.   This includes 1 million with blindness.  That is 2-3% of the regular population 6% of people 65 and older</vt:lpstr>
      <vt:lpstr>WELS Special Ministries  https://wels.net/serving-you/christian-life/special-ministries/ Joel Gaertner joel.gaertner@wels.net  920-517-0381   </vt:lpstr>
    </vt:vector>
  </TitlesOfParts>
  <Company>Jesus Cares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2000</dc:title>
  <dc:creator>James F. Esmeier</dc:creator>
  <cp:lastModifiedBy>Joel  P. Gaertner</cp:lastModifiedBy>
  <cp:revision>420</cp:revision>
  <cp:lastPrinted>2002-09-16T15:21:38Z</cp:lastPrinted>
  <dcterms:created xsi:type="dcterms:W3CDTF">2000-07-12T20:48:57Z</dcterms:created>
  <dcterms:modified xsi:type="dcterms:W3CDTF">2026-01-18T23:05:16Z</dcterms:modified>
</cp:coreProperties>
</file>